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6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68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ArialBlack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23d4c1387_0_362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00"/>
              <a:t>Добрый день, приветствую Вас на обучающем курсе по основам безопасной разработки. Все вы опытные люди, не первый день работающие в сфере ИТ. </a:t>
            </a:r>
            <a:endParaRPr/>
          </a:p>
        </p:txBody>
      </p:sp>
      <p:sp>
        <p:nvSpPr>
          <p:cNvPr id="321" name="Google Shape;321;g1423d4c1387_0_362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23d4c1387_0_2018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423d4c1387_0_2018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23d4c1387_0_2038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423d4c1387_0_2038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23d4c1387_0_2080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423d4c1387_0_2080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423d4c1387_0_2105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423d4c1387_0_2105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23d4c1387_0_214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423d4c1387_0_214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27dc2e290_1_0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427dc2e290_1_0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23d4c1387_0_166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423d4c1387_0_166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23d4c1387_0_1288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423d4c1387_0_1288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3d4c1387_0_454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423d4c1387_0_454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ЗДЕСЬ ТЕКСТ,КОТОРЫЙ БУДЕТ ПРОГОВАРИВАТЬСЯ ДЛЯ ЭТОГО СЛАЙДА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ЦЕЛЬ урока должна быть понятной и понятна ценность. В тексте важно проговорить как эта тема связана с предыдущей и какую ценность несет в общейй программе.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Каждая цель начинается с глагола. Например “изучить”, “подготовить”, “обосновать”, “обобщить”, “рассмотреть”, “выяснить” ит.д.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423d4c1387_0_454:notes"/>
          <p:cNvSpPr txBox="1"/>
          <p:nvPr>
            <p:ph idx="12" type="sldNum"/>
          </p:nvPr>
        </p:nvSpPr>
        <p:spPr>
          <a:xfrm>
            <a:off x="2185095" y="11580284"/>
            <a:ext cx="1671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3d4c1387_0_555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423d4c1387_0_555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3d4c1387_0_754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423d4c1387_0_754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3d4c1387_0_775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423d4c1387_0_775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23d4c1387_0_1078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423d4c1387_0_1078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23d4c1387_0_196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423d4c1387_0_196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23d4c1387_0_198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423d4c1387_0_198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23d4c1387_0_2002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423d4c1387_0_2002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1" showMasterSp="0">
  <p:cSld name="Титульный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26" name="Google Shape;26;p2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 + картинка">
  <p:cSld name="Бол. заголовок + текст + картинка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8" name="Google Shape;108;p11"/>
          <p:cNvSpPr/>
          <p:nvPr>
            <p:ph idx="2" type="pic"/>
          </p:nvPr>
        </p:nvSpPr>
        <p:spPr>
          <a:xfrm>
            <a:off x="6613526" y="0"/>
            <a:ext cx="557847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9" name="Google Shape;109;p11"/>
          <p:cNvSpPr txBox="1"/>
          <p:nvPr>
            <p:ph type="title"/>
          </p:nvPr>
        </p:nvSpPr>
        <p:spPr>
          <a:xfrm>
            <a:off x="334963" y="290923"/>
            <a:ext cx="5583237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1"/>
          <p:cNvSpPr txBox="1"/>
          <p:nvPr>
            <p:ph idx="11" type="ftr"/>
          </p:nvPr>
        </p:nvSpPr>
        <p:spPr>
          <a:xfrm>
            <a:off x="336154" y="5883853"/>
            <a:ext cx="558522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334963" y="1583813"/>
            <a:ext cx="5578474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без лого">
  <p:cSld name="Бол. заголовок без лого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2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1" showMasterSp="0">
  <p:cSld name="Перебивка 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4" name="Google Shape;124;p13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25" name="Google Shape;125;p13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2" showMasterSp="0">
  <p:cSld name="Перебивка 2"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" name="Google Shape;137;p1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38" name="Google Shape;138;p14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14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">
  <p:cSld name="Мал. заголовок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текст">
  <p:cSld name="Мал. заголовок + текст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6"/>
          <p:cNvSpPr txBox="1"/>
          <p:nvPr>
            <p:ph idx="2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2 текста">
  <p:cSld name="Мал. заголовок + 2 текста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334963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2" type="body"/>
          </p:nvPr>
        </p:nvSpPr>
        <p:spPr>
          <a:xfrm>
            <a:off x="6273647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17"/>
          <p:cNvSpPr txBox="1"/>
          <p:nvPr>
            <p:ph idx="3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3 текста">
  <p:cSld name="Мал. заголовок + 3 текста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334963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2" type="body"/>
          </p:nvPr>
        </p:nvSpPr>
        <p:spPr>
          <a:xfrm>
            <a:off x="4356100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3" type="body"/>
          </p:nvPr>
        </p:nvSpPr>
        <p:spPr>
          <a:xfrm>
            <a:off x="8377237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Google Shape;172;p18"/>
          <p:cNvSpPr txBox="1"/>
          <p:nvPr>
            <p:ph idx="4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4 текст">
  <p:cSld name="Мал. заголовок + 4 текст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334963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3314139" y="1229032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3" type="body"/>
          </p:nvPr>
        </p:nvSpPr>
        <p:spPr>
          <a:xfrm>
            <a:off x="6273647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4" type="body"/>
          </p:nvPr>
        </p:nvSpPr>
        <p:spPr>
          <a:xfrm>
            <a:off x="9242989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19"/>
          <p:cNvSpPr txBox="1"/>
          <p:nvPr>
            <p:ph idx="5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без лого">
  <p:cSld name="Мал. заголовок без лого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20"/>
          <p:cNvSpPr txBox="1"/>
          <p:nvPr>
            <p:ph idx="2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">
  <p:cSld name="Бол. заголовок + текст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idx="1" type="body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текст + картинка">
  <p:cSld name="Мал. заголовок + текст + картинка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21"/>
          <p:cNvSpPr/>
          <p:nvPr>
            <p:ph idx="2" type="pic"/>
          </p:nvPr>
        </p:nvSpPr>
        <p:spPr>
          <a:xfrm>
            <a:off x="6994524" y="0"/>
            <a:ext cx="5197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95" name="Google Shape;195;p21"/>
          <p:cNvSpPr txBox="1"/>
          <p:nvPr>
            <p:ph idx="11" type="ftr"/>
          </p:nvPr>
        </p:nvSpPr>
        <p:spPr>
          <a:xfrm>
            <a:off x="336153" y="5894023"/>
            <a:ext cx="5582047" cy="1283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334963" y="1229032"/>
            <a:ext cx="5585820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335555" y="598013"/>
            <a:ext cx="5582645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21"/>
          <p:cNvSpPr txBox="1"/>
          <p:nvPr>
            <p:ph idx="3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без раздела">
  <p:cSld name="Мал. заголовок без раздела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30200" y="338677"/>
            <a:ext cx="8552858" cy="36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22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334962" y="104454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ая схема/таблица">
  <p:cSld name="Большая схема/таблица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30200" y="294038"/>
            <a:ext cx="85598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Google Shape;206;p23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 слайд">
  <p:cSld name="Чистый слайд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2" showMasterSp="0">
  <p:cSld name="Финальный слайд 2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5"/>
          <p:cNvSpPr txBox="1"/>
          <p:nvPr/>
        </p:nvSpPr>
        <p:spPr>
          <a:xfrm>
            <a:off x="334963" y="295258"/>
            <a:ext cx="7011987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b="1" i="0" sz="480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219" name="Google Shape;219;p25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7" name="Google Shape;227;p25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Char char="●"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 showMasterSp="0">
  <p:cSld name="1_Пользовательский макет">
    <p:bg>
      <p:bgPr>
        <a:solidFill>
          <a:srgbClr val="012089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Shape, circle&#10;&#10;Description automatically generated" id="244" name="Google Shape;2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4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5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51" name="Google Shape;25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 showMasterSp="0">
  <p:cSld name="2_Пользовательский макет">
    <p:bg>
      <p:bgPr>
        <a:solidFill>
          <a:srgbClr val="012089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, circle&#10;&#10;Description automatically generated" id="259" name="Google Shape;2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63" name="Google Shape;26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65" name="Google Shape;26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7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8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 showMasterSp="0">
  <p:cSld name="Пользовательский макет">
    <p:bg>
      <p:bgPr>
        <a:solidFill>
          <a:srgbClr val="012089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2" type="body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, circle&#10;&#10;Description automatically generated" id="273" name="Google Shape;27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77" name="Google Shape;27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79" name="Google Shape;27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7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8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1" showMasterSp="0">
  <p:cSld name="Финальный слайд 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" type="body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334963" y="295258"/>
            <a:ext cx="7011987" cy="1270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b="1" i="0" sz="480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45" name="Google Shape;45;p4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4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6" name="Google Shape;286;p32"/>
          <p:cNvSpPr txBox="1"/>
          <p:nvPr>
            <p:ph idx="2" type="body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2">
            <a:alphaModFix/>
          </a:blip>
          <a:srcRect b="428" l="0" r="35291" t="0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r>
              <a:t/>
            </a:r>
            <a:endParaRPr b="0" i="0" sz="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2">
            <a:alphaModFix/>
          </a:blip>
          <a:srcRect b="428" l="0" r="35291" t="0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r>
              <a:t/>
            </a:r>
            <a:endParaRPr b="0" i="0" sz="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34"/>
          <p:cNvSpPr txBox="1"/>
          <p:nvPr>
            <p:ph idx="2" type="body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1" showMasterSp="0">
  <p:cSld name="Титульный 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5"/>
          <p:cNvSpPr txBox="1"/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b="0" i="0" sz="6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">
  <p:cSld name="Бол. заголовок + текст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6"/>
          <p:cNvSpPr txBox="1"/>
          <p:nvPr>
            <p:ph idx="11" type="ftr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2" name="Google Shape;312;p36"/>
          <p:cNvSpPr txBox="1"/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2" showMasterSp="0">
  <p:cSld name="Перебивка 2">
    <p:bg>
      <p:bgPr>
        <a:solidFill>
          <a:schemeClr val="dk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1" showMasterSp="0">
  <p:cSld name="Финальный слайд 1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2" showMasterSp="0">
  <p:cSld name="Титульный 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8" name="Google Shape;58;p5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59" name="Google Shape;59;p5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3" showMasterSp="0">
  <p:cSld name="Титульный 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2E1FA">
                  <a:alpha val="49803"/>
                </a:srgbClr>
              </a:gs>
              <a:gs pos="6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/>
          <p:nvPr>
            <p:ph type="title"/>
          </p:nvPr>
        </p:nvSpPr>
        <p:spPr>
          <a:xfrm>
            <a:off x="339530" y="4415757"/>
            <a:ext cx="8029770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2" name="Google Shape;72;p6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73" name="Google Shape;73;p6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">
  <p:cSld name="Бол. заголовок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7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2 текста">
  <p:cSld name="Бол. заголовок + 2 текста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8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" type="body"/>
          </p:nvPr>
        </p:nvSpPr>
        <p:spPr>
          <a:xfrm>
            <a:off x="334963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6273647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3 текста">
  <p:cSld name="Бол. заголовок + 3 текста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334963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4356100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3" type="body"/>
          </p:nvPr>
        </p:nvSpPr>
        <p:spPr>
          <a:xfrm>
            <a:off x="8377237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4 текста">
  <p:cSld name="Бол. заголовок + 4 текста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0"/>
          <p:cNvSpPr txBox="1"/>
          <p:nvPr>
            <p:ph idx="11" type="ftr"/>
          </p:nvPr>
        </p:nvSpPr>
        <p:spPr>
          <a:xfrm>
            <a:off x="336154" y="5900683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334963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2" type="body"/>
          </p:nvPr>
        </p:nvSpPr>
        <p:spPr>
          <a:xfrm>
            <a:off x="3314139" y="1042988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3" type="body"/>
          </p:nvPr>
        </p:nvSpPr>
        <p:spPr>
          <a:xfrm>
            <a:off x="6273647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4" type="body"/>
          </p:nvPr>
        </p:nvSpPr>
        <p:spPr>
          <a:xfrm>
            <a:off x="9242989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slideLayout" Target="../slideLayouts/slideLayout28.xml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1" name="Google Shape;11;p1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1">
            <a:alphaModFix/>
          </a:blip>
          <a:srcRect b="19004" l="1305" r="96602" t="10996"/>
          <a:stretch/>
        </p:blipFill>
        <p:spPr>
          <a:xfrm>
            <a:off x="330200" y="6403250"/>
            <a:ext cx="1222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1">
            <a:alphaModFix/>
          </a:blip>
          <a:srcRect b="18997" l="8118" r="3055" t="11003"/>
          <a:stretch/>
        </p:blipFill>
        <p:spPr>
          <a:xfrm>
            <a:off x="452450" y="6403250"/>
            <a:ext cx="5189530" cy="17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FFD1B3"/>
          </p15:clr>
        </p15:guide>
        <p15:guide id="2" pos="7680">
          <p15:clr>
            <a:srgbClr val="FFD1B3"/>
          </p15:clr>
        </p15:guide>
        <p15:guide id="3" pos="208">
          <p15:clr>
            <a:srgbClr val="FFD1B3"/>
          </p15:clr>
        </p15:guide>
        <p15:guide id="4" pos="320">
          <p15:clr>
            <a:srgbClr val="FFD1B3"/>
          </p15:clr>
        </p15:guide>
        <p15:guide id="5" pos="432">
          <p15:clr>
            <a:srgbClr val="FFD1B3"/>
          </p15:clr>
        </p15:guide>
        <p15:guide id="6" pos="544">
          <p15:clr>
            <a:srgbClr val="FFD1B3"/>
          </p15:clr>
        </p15:guide>
        <p15:guide id="7" pos="648">
          <p15:clr>
            <a:srgbClr val="FFD1B3"/>
          </p15:clr>
        </p15:guide>
        <p15:guide id="8" pos="760">
          <p15:clr>
            <a:srgbClr val="FFD1B3"/>
          </p15:clr>
        </p15:guide>
        <p15:guide id="9" pos="872">
          <p15:clr>
            <a:srgbClr val="FFD1B3"/>
          </p15:clr>
        </p15:guide>
        <p15:guide id="10" pos="984">
          <p15:clr>
            <a:srgbClr val="FFD1B3"/>
          </p15:clr>
        </p15:guide>
        <p15:guide id="11" pos="1088">
          <p15:clr>
            <a:srgbClr val="FFD1B3"/>
          </p15:clr>
        </p15:guide>
        <p15:guide id="12" pos="1199">
          <p15:clr>
            <a:srgbClr val="FFD1B3"/>
          </p15:clr>
        </p15:guide>
        <p15:guide id="13" pos="1312">
          <p15:clr>
            <a:srgbClr val="FFD1B3"/>
          </p15:clr>
        </p15:guide>
        <p15:guide id="14" pos="1424">
          <p15:clr>
            <a:srgbClr val="FFD1B3"/>
          </p15:clr>
        </p15:guide>
        <p15:guide id="15" pos="1528">
          <p15:clr>
            <a:srgbClr val="FFD1B3"/>
          </p15:clr>
        </p15:guide>
        <p15:guide id="16" pos="1640">
          <p15:clr>
            <a:srgbClr val="FFD1B3"/>
          </p15:clr>
        </p15:guide>
        <p15:guide id="17" pos="1752">
          <p15:clr>
            <a:srgbClr val="FFD1B3"/>
          </p15:clr>
        </p15:guide>
        <p15:guide id="18" pos="1864">
          <p15:clr>
            <a:srgbClr val="FFD1B3"/>
          </p15:clr>
        </p15:guide>
        <p15:guide id="19" pos="2080">
          <p15:clr>
            <a:srgbClr val="FFD1B3"/>
          </p15:clr>
        </p15:guide>
        <p15:guide id="20" pos="2192">
          <p15:clr>
            <a:srgbClr val="FFD1B3"/>
          </p15:clr>
        </p15:guide>
        <p15:guide id="21" pos="2304">
          <p15:clr>
            <a:srgbClr val="FFD1B3"/>
          </p15:clr>
        </p15:guide>
        <p15:guide id="22" pos="2408">
          <p15:clr>
            <a:srgbClr val="FFD1B3"/>
          </p15:clr>
        </p15:guide>
        <p15:guide id="23" pos="2520">
          <p15:clr>
            <a:srgbClr val="FFD1B3"/>
          </p15:clr>
        </p15:guide>
        <p15:guide id="24" pos="2632">
          <p15:clr>
            <a:srgbClr val="FFD1B3"/>
          </p15:clr>
        </p15:guide>
        <p15:guide id="25" pos="2744">
          <p15:clr>
            <a:srgbClr val="FFD1B3"/>
          </p15:clr>
        </p15:guide>
        <p15:guide id="26" pos="2848">
          <p15:clr>
            <a:srgbClr val="FFD1B3"/>
          </p15:clr>
        </p15:guide>
        <p15:guide id="27" pos="2960">
          <p15:clr>
            <a:srgbClr val="FFD1B3"/>
          </p15:clr>
        </p15:guide>
        <p15:guide id="28" pos="3072">
          <p15:clr>
            <a:srgbClr val="FFD1B3"/>
          </p15:clr>
        </p15:guide>
        <p15:guide id="29" pos="3184">
          <p15:clr>
            <a:srgbClr val="FFD1B3"/>
          </p15:clr>
        </p15:guide>
        <p15:guide id="30" pos="3288">
          <p15:clr>
            <a:srgbClr val="FFD1B3"/>
          </p15:clr>
        </p15:guide>
        <p15:guide id="31" pos="3400">
          <p15:clr>
            <a:srgbClr val="FFD1B3"/>
          </p15:clr>
        </p15:guide>
        <p15:guide id="32" pos="3512">
          <p15:clr>
            <a:srgbClr val="FFD1B3"/>
          </p15:clr>
        </p15:guide>
        <p15:guide id="33" pos="3624">
          <p15:clr>
            <a:srgbClr val="FFD1B3"/>
          </p15:clr>
        </p15:guide>
        <p15:guide id="34" pos="3728">
          <p15:clr>
            <a:srgbClr val="FFD1B3"/>
          </p15:clr>
        </p15:guide>
        <p15:guide id="35" pos="3952">
          <p15:clr>
            <a:srgbClr val="FFD1B3"/>
          </p15:clr>
        </p15:guide>
        <p15:guide id="36" pos="4056">
          <p15:clr>
            <a:srgbClr val="FFD1B3"/>
          </p15:clr>
        </p15:guide>
        <p15:guide id="37" pos="4168">
          <p15:clr>
            <a:srgbClr val="FFD1B3"/>
          </p15:clr>
        </p15:guide>
        <p15:guide id="38" pos="4280">
          <p15:clr>
            <a:srgbClr val="FFD1B3"/>
          </p15:clr>
        </p15:guide>
        <p15:guide id="39" pos="4392">
          <p15:clr>
            <a:srgbClr val="FFD1B3"/>
          </p15:clr>
        </p15:guide>
        <p15:guide id="40" pos="4496">
          <p15:clr>
            <a:srgbClr val="FFD1B3"/>
          </p15:clr>
        </p15:guide>
        <p15:guide id="41" pos="4608">
          <p15:clr>
            <a:srgbClr val="FFD1B3"/>
          </p15:clr>
        </p15:guide>
        <p15:guide id="42" pos="4720">
          <p15:clr>
            <a:srgbClr val="FFD1B3"/>
          </p15:clr>
        </p15:guide>
        <p15:guide id="43" pos="4832">
          <p15:clr>
            <a:srgbClr val="FFD1B3"/>
          </p15:clr>
        </p15:guide>
        <p15:guide id="44" pos="4936">
          <p15:clr>
            <a:srgbClr val="FFD1B3"/>
          </p15:clr>
        </p15:guide>
        <p15:guide id="45" pos="5048">
          <p15:clr>
            <a:srgbClr val="FFD1B3"/>
          </p15:clr>
        </p15:guide>
        <p15:guide id="46" pos="5160">
          <p15:clr>
            <a:srgbClr val="FFD1B3"/>
          </p15:clr>
        </p15:guide>
        <p15:guide id="47" pos="5272">
          <p15:clr>
            <a:srgbClr val="FFD1B3"/>
          </p15:clr>
        </p15:guide>
        <p15:guide id="48" pos="5376">
          <p15:clr>
            <a:srgbClr val="FFD1B3"/>
          </p15:clr>
        </p15:guide>
        <p15:guide id="49" pos="5490">
          <p15:clr>
            <a:srgbClr val="FFD1B3"/>
          </p15:clr>
        </p15:guide>
        <p15:guide id="50" pos="5600">
          <p15:clr>
            <a:srgbClr val="FFD1B3"/>
          </p15:clr>
        </p15:guide>
        <p15:guide id="51" pos="5816">
          <p15:clr>
            <a:srgbClr val="FFD1B3"/>
          </p15:clr>
        </p15:guide>
        <p15:guide id="52" pos="5928">
          <p15:clr>
            <a:srgbClr val="FFD1B3"/>
          </p15:clr>
        </p15:guide>
        <p15:guide id="53" pos="6040">
          <p15:clr>
            <a:srgbClr val="FFD1B3"/>
          </p15:clr>
        </p15:guide>
        <p15:guide id="54" pos="6152">
          <p15:clr>
            <a:srgbClr val="FFD1B3"/>
          </p15:clr>
        </p15:guide>
        <p15:guide id="55" pos="6256">
          <p15:clr>
            <a:srgbClr val="FFD1B3"/>
          </p15:clr>
        </p15:guide>
        <p15:guide id="56" pos="6368">
          <p15:clr>
            <a:srgbClr val="FFD1B3"/>
          </p15:clr>
        </p15:guide>
        <p15:guide id="57" pos="6480">
          <p15:clr>
            <a:srgbClr val="FFD1B3"/>
          </p15:clr>
        </p15:guide>
        <p15:guide id="58" pos="6592">
          <p15:clr>
            <a:srgbClr val="FFD1B3"/>
          </p15:clr>
        </p15:guide>
        <p15:guide id="59" pos="6696">
          <p15:clr>
            <a:srgbClr val="FFD1B3"/>
          </p15:clr>
        </p15:guide>
        <p15:guide id="60" pos="6808">
          <p15:clr>
            <a:srgbClr val="FFD1B3"/>
          </p15:clr>
        </p15:guide>
        <p15:guide id="61" pos="6920">
          <p15:clr>
            <a:srgbClr val="FFD1B3"/>
          </p15:clr>
        </p15:guide>
        <p15:guide id="62" pos="7032">
          <p15:clr>
            <a:srgbClr val="FFD1B3"/>
          </p15:clr>
        </p15:guide>
        <p15:guide id="63" pos="7136">
          <p15:clr>
            <a:srgbClr val="FFD1B3"/>
          </p15:clr>
        </p15:guide>
        <p15:guide id="64" pos="7248">
          <p15:clr>
            <a:srgbClr val="FFD1B3"/>
          </p15:clr>
        </p15:guide>
        <p15:guide id="65" pos="7360">
          <p15:clr>
            <a:srgbClr val="FFD1B3"/>
          </p15:clr>
        </p15:guide>
        <p15:guide id="66" pos="7472">
          <p15:clr>
            <a:srgbClr val="FFD1B3"/>
          </p15:clr>
        </p15:guide>
        <p15:guide id="67" orient="horz">
          <p15:clr>
            <a:srgbClr val="FFD1B3"/>
          </p15:clr>
        </p15:guide>
        <p15:guide id="68" orient="horz" pos="4320">
          <p15:clr>
            <a:srgbClr val="FFD1B3"/>
          </p15:clr>
        </p15:guide>
        <p15:guide id="69" orient="horz" pos="208">
          <p15:clr>
            <a:srgbClr val="FFD1B3"/>
          </p15:clr>
        </p15:guide>
        <p15:guide id="70" orient="horz" pos="320">
          <p15:clr>
            <a:srgbClr val="FFD1B3"/>
          </p15:clr>
        </p15:guide>
        <p15:guide id="71" orient="horz" pos="432">
          <p15:clr>
            <a:srgbClr val="FFD1B3"/>
          </p15:clr>
        </p15:guide>
        <p15:guide id="72" orient="horz" pos="544">
          <p15:clr>
            <a:srgbClr val="FFD1B3"/>
          </p15:clr>
        </p15:guide>
        <p15:guide id="73" orient="horz" pos="656">
          <p15:clr>
            <a:srgbClr val="FFD1B3"/>
          </p15:clr>
        </p15:guide>
        <p15:guide id="74" orient="horz" pos="768">
          <p15:clr>
            <a:srgbClr val="FFD1B3"/>
          </p15:clr>
        </p15:guide>
        <p15:guide id="75" orient="horz" pos="880">
          <p15:clr>
            <a:srgbClr val="FFD1B3"/>
          </p15:clr>
        </p15:guide>
        <p15:guide id="76" orient="horz" pos="992">
          <p15:clr>
            <a:srgbClr val="FFD1B3"/>
          </p15:clr>
        </p15:guide>
        <p15:guide id="77" orient="horz" pos="1104">
          <p15:clr>
            <a:srgbClr val="FFD1B3"/>
          </p15:clr>
        </p15:guide>
        <p15:guide id="78" orient="horz" pos="1216">
          <p15:clr>
            <a:srgbClr val="FFD1B3"/>
          </p15:clr>
        </p15:guide>
        <p15:guide id="79" orient="horz" pos="1328">
          <p15:clr>
            <a:srgbClr val="FFD1B3"/>
          </p15:clr>
        </p15:guide>
        <p15:guide id="80" orient="horz" pos="1440">
          <p15:clr>
            <a:srgbClr val="FFD1B3"/>
          </p15:clr>
        </p15:guide>
        <p15:guide id="81" orient="horz" pos="1544">
          <p15:clr>
            <a:srgbClr val="FFD1B3"/>
          </p15:clr>
        </p15:guide>
        <p15:guide id="82" orient="horz" pos="1656">
          <p15:clr>
            <a:srgbClr val="FFD1B3"/>
          </p15:clr>
        </p15:guide>
        <p15:guide id="83" orient="horz" pos="1768">
          <p15:clr>
            <a:srgbClr val="FFD1B3"/>
          </p15:clr>
        </p15:guide>
        <p15:guide id="84" orient="horz" pos="1880">
          <p15:clr>
            <a:srgbClr val="FFD1B3"/>
          </p15:clr>
        </p15:guide>
        <p15:guide id="85" orient="horz" pos="1992">
          <p15:clr>
            <a:srgbClr val="FFD1B3"/>
          </p15:clr>
        </p15:guide>
        <p15:guide id="86" orient="horz" pos="2104">
          <p15:clr>
            <a:srgbClr val="FFD1B3"/>
          </p15:clr>
        </p15:guide>
        <p15:guide id="87" orient="horz" pos="2216">
          <p15:clr>
            <a:srgbClr val="FFD1B3"/>
          </p15:clr>
        </p15:guide>
        <p15:guide id="88" orient="horz" pos="2328">
          <p15:clr>
            <a:srgbClr val="FFD1B3"/>
          </p15:clr>
        </p15:guide>
        <p15:guide id="89" orient="horz" pos="2440">
          <p15:clr>
            <a:srgbClr val="FFD1B3"/>
          </p15:clr>
        </p15:guide>
        <p15:guide id="90" orient="horz" pos="2552">
          <p15:clr>
            <a:srgbClr val="FFD1B3"/>
          </p15:clr>
        </p15:guide>
        <p15:guide id="91" orient="horz" pos="2664">
          <p15:clr>
            <a:srgbClr val="FFD1B3"/>
          </p15:clr>
        </p15:guide>
        <p15:guide id="92" orient="horz" pos="2776">
          <p15:clr>
            <a:srgbClr val="FFD1B3"/>
          </p15:clr>
        </p15:guide>
        <p15:guide id="93" orient="horz" pos="2880">
          <p15:clr>
            <a:srgbClr val="FFD1B3"/>
          </p15:clr>
        </p15:guide>
        <p15:guide id="94" orient="horz" pos="2992">
          <p15:clr>
            <a:srgbClr val="FFD1B3"/>
          </p15:clr>
        </p15:guide>
        <p15:guide id="95" orient="horz" pos="3104">
          <p15:clr>
            <a:srgbClr val="FFD1B3"/>
          </p15:clr>
        </p15:guide>
        <p15:guide id="96" orient="horz" pos="3216">
          <p15:clr>
            <a:srgbClr val="FFD1B3"/>
          </p15:clr>
        </p15:guide>
        <p15:guide id="97" orient="horz" pos="3328">
          <p15:clr>
            <a:srgbClr val="FFD1B3"/>
          </p15:clr>
        </p15:guide>
        <p15:guide id="98" orient="horz" pos="3440">
          <p15:clr>
            <a:srgbClr val="FFD1B3"/>
          </p15:clr>
        </p15:guide>
        <p15:guide id="99" orient="horz" pos="3552">
          <p15:clr>
            <a:srgbClr val="FFD1B3"/>
          </p15:clr>
        </p15:guide>
        <p15:guide id="100" orient="horz" pos="3664">
          <p15:clr>
            <a:srgbClr val="FFD1B3"/>
          </p15:clr>
        </p15:guide>
        <p15:guide id="101" orient="horz" pos="3776">
          <p15:clr>
            <a:srgbClr val="FFD1B3"/>
          </p15:clr>
        </p15:guide>
        <p15:guide id="102" orient="horz" pos="4112">
          <p15:clr>
            <a:srgbClr val="FFD1B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 sz="25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3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5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1260593" y="2506708"/>
            <a:ext cx="622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ru-RU"/>
              <a:t>БЛОК 2. БАЗОВЫЙ ИНСТРУМЕНТАРИЙ</a:t>
            </a:r>
            <a:endParaRPr/>
          </a:p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1248125" y="3081500"/>
            <a:ext cx="846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ru-RU"/>
              <a:t>ПОДКЛЮЧЕНИЕ И АУТЕНТИФИКАЦИЯ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idx="1" type="body"/>
          </p:nvPr>
        </p:nvSpPr>
        <p:spPr>
          <a:xfrm>
            <a:off x="1725838" y="2086775"/>
            <a:ext cx="7771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 </a:t>
            </a:r>
            <a:r>
              <a:rPr lang="ru-RU">
                <a:solidFill>
                  <a:schemeClr val="dk1"/>
                </a:solidFill>
              </a:rPr>
              <a:t>14 версии используется система шифрования паролей </a:t>
            </a:r>
            <a:r>
              <a:rPr lang="ru-RU">
                <a:solidFill>
                  <a:schemeClr val="dk2"/>
                </a:solidFill>
              </a:rPr>
              <a:t>SCRAM-SHA-256</a:t>
            </a:r>
            <a:r>
              <a:rPr lang="ru-RU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в более ранних версиях - система </a:t>
            </a:r>
            <a:r>
              <a:rPr lang="ru-RU">
                <a:solidFill>
                  <a:schemeClr val="dk2"/>
                </a:solidFill>
              </a:rPr>
              <a:t>MD5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48"/>
          <p:cNvSpPr txBox="1"/>
          <p:nvPr>
            <p:ph type="title"/>
          </p:nvPr>
        </p:nvSpPr>
        <p:spPr>
          <a:xfrm>
            <a:off x="1725850" y="502450"/>
            <a:ext cx="875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ВАРИАНТЫ СИСТЕМ ШИФРОВАНИЯ ПАРОЛЕЙ</a:t>
            </a:r>
            <a:endParaRPr/>
          </a:p>
        </p:txBody>
      </p:sp>
      <p:sp>
        <p:nvSpPr>
          <p:cNvPr id="430" name="Google Shape;430;p48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1" name="Google Shape;431;p48"/>
          <p:cNvSpPr/>
          <p:nvPr/>
        </p:nvSpPr>
        <p:spPr>
          <a:xfrm>
            <a:off x="1725850" y="3071975"/>
            <a:ext cx="7771800" cy="717900"/>
          </a:xfrm>
          <a:prstGeom prst="roundRect">
            <a:avLst>
              <a:gd fmla="val 16667" name="adj"/>
            </a:avLst>
          </a:prstGeom>
          <a:solidFill>
            <a:srgbClr val="CEE6FF"/>
          </a:solidFill>
          <a:ln>
            <a:noFill/>
          </a:ln>
        </p:spPr>
        <p:txBody>
          <a:bodyPr anchorCtr="0" anchor="ctr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они не совместимы, при обновлении кластера с 13 на 14 версию нужно это иметь ввиду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25" y="3238475"/>
            <a:ext cx="385661" cy="3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/>
          <p:nvPr/>
        </p:nvSpPr>
        <p:spPr>
          <a:xfrm>
            <a:off x="1749051" y="4053325"/>
            <a:ext cx="7771800" cy="717900"/>
          </a:xfrm>
          <a:prstGeom prst="roundRect">
            <a:avLst>
              <a:gd fmla="val 16667" name="adj"/>
            </a:avLst>
          </a:prstGeom>
          <a:solidFill>
            <a:srgbClr val="E5E0F6"/>
          </a:solidFill>
          <a:ln>
            <a:noFill/>
          </a:ln>
        </p:spPr>
        <p:txBody>
          <a:bodyPr anchorCtr="0" anchor="ctr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не стоит использовать систему </a:t>
            </a:r>
            <a:r>
              <a:rPr b="1" lang="ru-RU">
                <a:solidFill>
                  <a:schemeClr val="accent6"/>
                </a:solidFill>
              </a:rPr>
              <a:t>PASSWORD</a:t>
            </a:r>
            <a:r>
              <a:rPr lang="ru-RU"/>
              <a:t> — Пароль передается в открытом виде!</a:t>
            </a:r>
            <a:endParaRPr b="1" sz="1400" u="none" cap="none" strike="noStrike">
              <a:solidFill>
                <a:schemeClr val="accent6"/>
              </a:solidFill>
            </a:endParaRPr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025" y="4219825"/>
            <a:ext cx="385650" cy="38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1725849" y="123648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Чтобы задать пароль необходимо:</a:t>
            </a:r>
            <a:endParaRPr/>
          </a:p>
        </p:txBody>
      </p:sp>
      <p:sp>
        <p:nvSpPr>
          <p:cNvPr id="440" name="Google Shape;440;p49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</a:t>
            </a:r>
            <a:endParaRPr/>
          </a:p>
        </p:txBody>
      </p:sp>
      <p:sp>
        <p:nvSpPr>
          <p:cNvPr id="441" name="Google Shape;441;p49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1725849" y="2393751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2470200" y="1815116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Зайти в консоль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1725849" y="1691966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49"/>
          <p:cNvSpPr/>
          <p:nvPr/>
        </p:nvSpPr>
        <p:spPr>
          <a:xfrm>
            <a:off x="1725849" y="4252807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\password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2470200" y="3095536"/>
            <a:ext cx="432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Установить пароль для текущего пользователя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9"/>
          <p:cNvSpPr/>
          <p:nvPr/>
        </p:nvSpPr>
        <p:spPr>
          <a:xfrm>
            <a:off x="1725849" y="3095536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4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49"/>
          <p:cNvSpPr txBox="1"/>
          <p:nvPr>
            <p:ph idx="1" type="body"/>
          </p:nvPr>
        </p:nvSpPr>
        <p:spPr>
          <a:xfrm>
            <a:off x="1725849" y="3797322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accent5"/>
                </a:solidFill>
              </a:rPr>
              <a:t>а)</a:t>
            </a:r>
            <a:r>
              <a:rPr lang="ru-RU">
                <a:solidFill>
                  <a:schemeClr val="dk1"/>
                </a:solidFill>
              </a:rPr>
              <a:t> команда  psql</a:t>
            </a:r>
            <a:endParaRPr/>
          </a:p>
        </p:txBody>
      </p:sp>
      <p:sp>
        <p:nvSpPr>
          <p:cNvPr id="449" name="Google Shape;449;p49"/>
          <p:cNvSpPr txBox="1"/>
          <p:nvPr>
            <p:ph idx="1" type="body"/>
          </p:nvPr>
        </p:nvSpPr>
        <p:spPr>
          <a:xfrm>
            <a:off x="1725849" y="4954592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accent5"/>
                </a:solidFill>
              </a:rPr>
              <a:t>б) </a:t>
            </a:r>
            <a:r>
              <a:rPr lang="ru-RU">
                <a:solidFill>
                  <a:schemeClr val="dk1"/>
                </a:solidFill>
              </a:rPr>
              <a:t>SQL команда</a:t>
            </a:r>
            <a:endParaRPr/>
          </a:p>
        </p:txBody>
      </p:sp>
      <p:sp>
        <p:nvSpPr>
          <p:cNvPr id="450" name="Google Shape;450;p49"/>
          <p:cNvSpPr/>
          <p:nvPr/>
        </p:nvSpPr>
        <p:spPr>
          <a:xfrm>
            <a:off x="1725849" y="5410077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ALTER USER postgres PASSWORD '123';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1725849" y="117333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Чтобы  зайти по сети на localhost, необходимо выполнить 3 шага:</a:t>
            </a:r>
            <a:endParaRPr/>
          </a:p>
        </p:txBody>
      </p:sp>
      <p:sp>
        <p:nvSpPr>
          <p:cNvPr id="456" name="Google Shape;456;p50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</a:t>
            </a:r>
            <a:endParaRPr/>
          </a:p>
        </p:txBody>
      </p:sp>
      <p:sp>
        <p:nvSpPr>
          <p:cNvPr id="457" name="Google Shape;457;p50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8" name="Google Shape;458;p50"/>
          <p:cNvSpPr/>
          <p:nvPr/>
        </p:nvSpPr>
        <p:spPr>
          <a:xfrm>
            <a:off x="1725850" y="2217855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\q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2419675" y="1745734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Выйти из psql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1725851" y="1622584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1725850" y="3408396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 -h localhost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2419675" y="2936275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Подключиться, указав хост для подключения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1725850" y="4598937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\conninfo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50"/>
          <p:cNvSpPr txBox="1"/>
          <p:nvPr/>
        </p:nvSpPr>
        <p:spPr>
          <a:xfrm>
            <a:off x="2419675" y="4126817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Посмотреть статус подключения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5" name="Google Shape;465;p50"/>
          <p:cNvSpPr/>
          <p:nvPr/>
        </p:nvSpPr>
        <p:spPr>
          <a:xfrm>
            <a:off x="1725851" y="4003667"/>
            <a:ext cx="484500" cy="4926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accent6"/>
                </a:solidFill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1725851" y="2813125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4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1725850" y="5317325"/>
            <a:ext cx="823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Видим, что теперь вместо Unix Socket подключение по сети с локалхоста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8" name="Google Shape;468;p50"/>
          <p:cNvSpPr txBox="1"/>
          <p:nvPr>
            <p:ph idx="1" type="body"/>
          </p:nvPr>
        </p:nvSpPr>
        <p:spPr>
          <a:xfrm>
            <a:off x="1725850" y="5789425"/>
            <a:ext cx="754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psql мы запускаем из линукса из под пользователя postgres, а </a:t>
            </a:r>
            <a:r>
              <a:rPr lang="ru-RU">
                <a:solidFill>
                  <a:schemeClr val="dk2"/>
                </a:solidFill>
              </a:rPr>
              <a:t>НЕ</a:t>
            </a:r>
            <a:r>
              <a:rPr lang="ru-RU">
                <a:solidFill>
                  <a:schemeClr val="dk1"/>
                </a:solidFill>
              </a:rPr>
              <a:t> student. Если закрыли консоль, переключиться на пользователя postgres можно выполнив </a:t>
            </a:r>
            <a:r>
              <a:rPr lang="ru-RU">
                <a:solidFill>
                  <a:schemeClr val="dk2"/>
                </a:solidFill>
              </a:rPr>
              <a:t>sudo su postgres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idx="1" type="body"/>
          </p:nvPr>
        </p:nvSpPr>
        <p:spPr>
          <a:xfrm>
            <a:off x="1725849" y="142593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подключения извне ВМ, необходимо:</a:t>
            </a:r>
            <a:endParaRPr/>
          </a:p>
        </p:txBody>
      </p:sp>
      <p:sp>
        <p:nvSpPr>
          <p:cNvPr id="474" name="Google Shape;474;p51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 ИЗВНЕ</a:t>
            </a:r>
            <a:endParaRPr/>
          </a:p>
        </p:txBody>
      </p:sp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6" name="Google Shape;476;p51"/>
          <p:cNvSpPr/>
          <p:nvPr/>
        </p:nvSpPr>
        <p:spPr>
          <a:xfrm>
            <a:off x="1725850" y="2500700"/>
            <a:ext cx="8233200" cy="9282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listen_addresses = '*'      	# IP адреса, на которых принимает подключения Постгрес, например localhost, 10.*.*.*;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# второй вариант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# alter system set listen_addresses = ‘*’;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t/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2470200" y="2018380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Включить listener в postgresql.conf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/>
          <p:nvPr/>
        </p:nvSpPr>
        <p:spPr>
          <a:xfrm>
            <a:off x="1725851" y="1895230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1725850" y="4380527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host	all         	all         	0.0.0.0/0           	</a:t>
            </a:r>
            <a:r>
              <a:rPr b="1"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scram-sha-256</a:t>
            </a:r>
            <a:endParaRPr b="1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2470200" y="3810825"/>
            <a:ext cx="748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Включить вход по паролю в pg_hba.conf и изменить маску подсети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1"/>
          <p:cNvSpPr txBox="1"/>
          <p:nvPr/>
        </p:nvSpPr>
        <p:spPr>
          <a:xfrm>
            <a:off x="2470200" y="5697175"/>
            <a:ext cx="714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Добавить порт во внешний файрвол, используемый у вас в организации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1725851" y="5544776"/>
            <a:ext cx="484500" cy="4926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accent6"/>
                </a:solidFill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51"/>
          <p:cNvSpPr/>
          <p:nvPr/>
        </p:nvSpPr>
        <p:spPr>
          <a:xfrm>
            <a:off x="1725851" y="3664928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4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51"/>
          <p:cNvSpPr txBox="1"/>
          <p:nvPr/>
        </p:nvSpPr>
        <p:spPr>
          <a:xfrm>
            <a:off x="1725850" y="5042250"/>
            <a:ext cx="592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 13 и меньше версии scram-sha-256 -&gt; md5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idx="1" type="body"/>
          </p:nvPr>
        </p:nvSpPr>
        <p:spPr>
          <a:xfrm>
            <a:off x="1725849" y="117333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проверки подключения необходимо выполнить 3 шага:</a:t>
            </a:r>
            <a:endParaRPr/>
          </a:p>
        </p:txBody>
      </p:sp>
      <p:sp>
        <p:nvSpPr>
          <p:cNvPr id="490" name="Google Shape;490;p52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 ИЗВНЕ</a:t>
            </a:r>
            <a:endParaRPr/>
          </a:p>
        </p:txBody>
      </p:sp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2" name="Google Shape;492;p52"/>
          <p:cNvSpPr/>
          <p:nvPr/>
        </p:nvSpPr>
        <p:spPr>
          <a:xfrm>
            <a:off x="1725850" y="2245342"/>
            <a:ext cx="73425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ALTER USER postgres PASSWORD '123';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2"/>
          <p:cNvSpPr txBox="1"/>
          <p:nvPr/>
        </p:nvSpPr>
        <p:spPr>
          <a:xfrm>
            <a:off x="2470200" y="1709337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Задать пароль юзеру postgres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2"/>
          <p:cNvSpPr/>
          <p:nvPr/>
        </p:nvSpPr>
        <p:spPr>
          <a:xfrm>
            <a:off x="1725851" y="1586186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1725850" y="3563653"/>
            <a:ext cx="73425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pg_ctlcluster 14 main restart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2470200" y="3027648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Перегрузить сервер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1725850" y="4222809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Результат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1725851" y="2904498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4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52"/>
          <p:cNvSpPr/>
          <p:nvPr/>
        </p:nvSpPr>
        <p:spPr>
          <a:xfrm>
            <a:off x="1725850" y="4635664"/>
            <a:ext cx="73425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 -h 104.197.151.20 -U postgres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2"/>
          <p:cNvSpPr txBox="1"/>
          <p:nvPr/>
        </p:nvSpPr>
        <p:spPr>
          <a:xfrm>
            <a:off x="1725850" y="5294820"/>
            <a:ext cx="734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Вы оказались внутри кластера. Можете посмотреть параметры подключения выполнив: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1" name="Google Shape;501;p52"/>
          <p:cNvSpPr/>
          <p:nvPr/>
        </p:nvSpPr>
        <p:spPr>
          <a:xfrm>
            <a:off x="1725850" y="5953975"/>
            <a:ext cx="73425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\conninfo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ИТОГИ ЗАНЯТИЯ</a:t>
            </a:r>
            <a:endParaRPr/>
          </a:p>
        </p:txBody>
      </p:sp>
      <p:sp>
        <p:nvSpPr>
          <p:cNvPr id="507" name="Google Shape;507;p53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08" name="Google Shape;508;p53"/>
          <p:cNvSpPr/>
          <p:nvPr/>
        </p:nvSpPr>
        <p:spPr>
          <a:xfrm>
            <a:off x="1725850" y="2047500"/>
            <a:ext cx="2160600" cy="1951500"/>
          </a:xfrm>
          <a:prstGeom prst="roundRect">
            <a:avLst>
              <a:gd fmla="val 5760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как устроено подключение к Постгресу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4125400" y="2047500"/>
            <a:ext cx="2160600" cy="1951500"/>
          </a:xfrm>
          <a:prstGeom prst="roundRect">
            <a:avLst>
              <a:gd fmla="val 5215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rtl="0" algn="l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Увидели разницу видов шифрования паролей в Постгресе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0" name="Google Shape;5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716" y="2212991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3849" y="221299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3"/>
          <p:cNvSpPr/>
          <p:nvPr/>
        </p:nvSpPr>
        <p:spPr>
          <a:xfrm>
            <a:off x="6524950" y="2047500"/>
            <a:ext cx="2160600" cy="1951500"/>
          </a:xfrm>
          <a:prstGeom prst="roundRect">
            <a:avLst>
              <a:gd fmla="val 5760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rtl="0" algn="l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Настроили подключение к Постгресу с локальной машины по сети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616" y="221299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3"/>
          <p:cNvSpPr/>
          <p:nvPr/>
        </p:nvSpPr>
        <p:spPr>
          <a:xfrm>
            <a:off x="8924500" y="2047500"/>
            <a:ext cx="2160600" cy="1951500"/>
          </a:xfrm>
          <a:prstGeom prst="roundRect">
            <a:avLst>
              <a:gd fmla="val 5760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rtl="0" algn="l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Разобрались, как устроено подключение к Постгресу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6616" y="204749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 txBox="1"/>
          <p:nvPr>
            <p:ph idx="1" type="body"/>
          </p:nvPr>
        </p:nvSpPr>
        <p:spPr>
          <a:xfrm>
            <a:off x="1725849" y="4503720"/>
            <a:ext cx="644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Когда ВМ временно не нужна, просто останавливаем её состояние, потом продолжаем с этого места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idx="1" type="body"/>
          </p:nvPr>
        </p:nvSpPr>
        <p:spPr>
          <a:xfrm>
            <a:off x="1725849" y="1625382"/>
            <a:ext cx="644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Настроить подключение к Постгресу с локалхоста по паролю, как было продемонстрировано на уроке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54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ЗАДАНИЕ НА САМОПРОВЕРКУ</a:t>
            </a:r>
            <a:endParaRPr/>
          </a:p>
        </p:txBody>
      </p:sp>
      <p:sp>
        <p:nvSpPr>
          <p:cNvPr id="523" name="Google Shape;523;p54"/>
          <p:cNvSpPr txBox="1"/>
          <p:nvPr/>
        </p:nvSpPr>
        <p:spPr>
          <a:xfrm>
            <a:off x="1703388" y="3228193"/>
            <a:ext cx="24519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Подключиться по сети psql -h localhost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4"/>
          <p:cNvSpPr txBox="1"/>
          <p:nvPr/>
        </p:nvSpPr>
        <p:spPr>
          <a:xfrm>
            <a:off x="4536375" y="3228200"/>
            <a:ext cx="3997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Выполнить команду в psql \conninfo и убедиться, что мы успешно подключены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1703388" y="2573838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4536375" y="2573838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54"/>
          <p:cNvCxnSpPr/>
          <p:nvPr/>
        </p:nvCxnSpPr>
        <p:spPr>
          <a:xfrm flipH="1">
            <a:off x="2315775" y="2813838"/>
            <a:ext cx="1975500" cy="1260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54"/>
          <p:cNvSpPr/>
          <p:nvPr/>
        </p:nvSpPr>
        <p:spPr>
          <a:xfrm>
            <a:off x="1703400" y="4507650"/>
            <a:ext cx="6830400" cy="717900"/>
          </a:xfrm>
          <a:prstGeom prst="roundRect">
            <a:avLst>
              <a:gd fmla="val 16667" name="adj"/>
            </a:avLst>
          </a:prstGeom>
          <a:solidFill>
            <a:srgbClr val="CEE6FF"/>
          </a:solidFill>
          <a:ln>
            <a:noFill/>
          </a:ln>
        </p:spPr>
        <p:txBody>
          <a:bodyPr anchorCtr="0" anchor="t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Задание будет необходимо, когда мы будем подключаться из GUI DBeaver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1"/>
          </a:p>
        </p:txBody>
      </p:sp>
      <p:pic>
        <p:nvPicPr>
          <p:cNvPr id="529" name="Google Shape;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575" y="4674150"/>
            <a:ext cx="385661" cy="3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1609724" y="3118888"/>
            <a:ext cx="7520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ru-RU"/>
              <a:t>СПАСИБО</a:t>
            </a:r>
            <a:endParaRPr/>
          </a:p>
        </p:txBody>
      </p:sp>
      <p:sp>
        <p:nvSpPr>
          <p:cNvPr id="535" name="Google Shape;535;p55"/>
          <p:cNvSpPr txBox="1"/>
          <p:nvPr>
            <p:ph idx="1" type="body"/>
          </p:nvPr>
        </p:nvSpPr>
        <p:spPr>
          <a:xfrm>
            <a:off x="1612209" y="4166475"/>
            <a:ext cx="73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ru-RU"/>
              <a:t>На следующем занятии мы рассмотрим утилиты управления сервером, использование консольной утилиты psql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ЦЕЛЬ УРОКА</a:t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1719852" y="2395182"/>
            <a:ext cx="1033800" cy="10338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4654361" y="2395182"/>
            <a:ext cx="1033800" cy="10338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7535863" y="2395182"/>
            <a:ext cx="1033800" cy="10338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1719852" y="3583202"/>
            <a:ext cx="257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Разобраться как устроено подключение к PostgreSQL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40"/>
          <p:cNvCxnSpPr/>
          <p:nvPr/>
        </p:nvCxnSpPr>
        <p:spPr>
          <a:xfrm rot="10800000">
            <a:off x="5857832" y="2912091"/>
            <a:ext cx="14820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40"/>
          <p:cNvSpPr txBox="1"/>
          <p:nvPr/>
        </p:nvSpPr>
        <p:spPr>
          <a:xfrm>
            <a:off x="4671580" y="3583202"/>
            <a:ext cx="231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Рассмотреть устройство системы аутентификации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7535875" y="3583200"/>
            <a:ext cx="219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Изучить варианты шифрования паролей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9" name="Google Shape;339;p40"/>
          <p:cNvCxnSpPr/>
          <p:nvPr/>
        </p:nvCxnSpPr>
        <p:spPr>
          <a:xfrm rot="10800000">
            <a:off x="2949827" y="2912091"/>
            <a:ext cx="14820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СОДЕРЖАНИЕ УРОКА</a:t>
            </a:r>
            <a:endParaRPr/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6" name="Google Shape;346;p41"/>
          <p:cNvSpPr/>
          <p:nvPr/>
        </p:nvSpPr>
        <p:spPr>
          <a:xfrm>
            <a:off x="1719852" y="1361364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1719852" y="3129109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1719852" y="4896852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9" name="Google Shape;349;p41"/>
          <p:cNvCxnSpPr/>
          <p:nvPr/>
        </p:nvCxnSpPr>
        <p:spPr>
          <a:xfrm rot="10800000">
            <a:off x="2183068" y="2395849"/>
            <a:ext cx="0" cy="62520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41"/>
          <p:cNvCxnSpPr/>
          <p:nvPr/>
        </p:nvCxnSpPr>
        <p:spPr>
          <a:xfrm rot="10800000">
            <a:off x="2183068" y="4163594"/>
            <a:ext cx="0" cy="62520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41"/>
          <p:cNvSpPr txBox="1"/>
          <p:nvPr/>
        </p:nvSpPr>
        <p:spPr>
          <a:xfrm>
            <a:off x="2860569" y="1408931"/>
            <a:ext cx="257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Особенности подключения к PostgreSQL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2860569" y="3315250"/>
            <a:ext cx="228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Варианты шифрования пароля</a:t>
            </a:r>
            <a:endParaRPr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2860569" y="5221443"/>
            <a:ext cx="257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Практика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6632052" y="1361364"/>
            <a:ext cx="3643200" cy="4461900"/>
          </a:xfrm>
          <a:prstGeom prst="roundRect">
            <a:avLst>
              <a:gd fmla="val 5294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</a:t>
            </a:r>
            <a:endParaRPr/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1725850" y="1367050"/>
            <a:ext cx="84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На предыдущем уроке был установлен Постгрес на ВМ.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После установки Постгрес запускается с такими параметрами: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850" y="2164100"/>
            <a:ext cx="8497200" cy="34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1725850" y="2853470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Одна инсталляция инстанса Постгреса называется </a:t>
            </a:r>
            <a:r>
              <a:rPr b="1" lang="ru-RU">
                <a:solidFill>
                  <a:schemeClr val="dk2"/>
                </a:solidFill>
              </a:rPr>
              <a:t>кластером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1725850" y="3404230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</a:t>
            </a:r>
            <a:r>
              <a:rPr lang="ru-RU">
                <a:solidFill>
                  <a:schemeClr val="dk1"/>
                </a:solidFill>
              </a:rPr>
              <a:t>ри установке создается Linux пользователь </a:t>
            </a:r>
            <a:r>
              <a:rPr b="1" lang="ru-RU">
                <a:solidFill>
                  <a:schemeClr val="dk2"/>
                </a:solidFill>
              </a:rPr>
              <a:t>postgres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1725850" y="3954990"/>
            <a:ext cx="84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Он предназначен для запуска кластера Постгреса и является владельцем всех файлов, относящихся к Постгресу - исполняемых файлов, файлов данных и </a:t>
            </a:r>
            <a:r>
              <a:rPr lang="ru-RU">
                <a:solidFill>
                  <a:schemeClr val="dk1"/>
                </a:solidFill>
              </a:rPr>
              <a:t>логов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725850" y="4752050"/>
            <a:ext cx="84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По умолчанию к этим файлам кроме него могут получить доступ только суперпользователи Линукс - </a:t>
            </a:r>
            <a:r>
              <a:rPr b="1" lang="ru-RU">
                <a:solidFill>
                  <a:schemeClr val="dk2"/>
                </a:solidFill>
              </a:rPr>
              <a:t>root</a:t>
            </a:r>
            <a:r>
              <a:rPr b="1"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и группа пользователей, имеющая право на запуск утилиты </a:t>
            </a:r>
            <a:r>
              <a:rPr b="1" lang="ru-RU">
                <a:solidFill>
                  <a:schemeClr val="dk2"/>
                </a:solidFill>
              </a:rPr>
              <a:t>sudo</a:t>
            </a:r>
            <a:r>
              <a:rPr b="1"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- позволяющей повысить свои личные права до прав суперпользователя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</a:t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1725857" y="1359100"/>
            <a:ext cx="8497200" cy="717900"/>
          </a:xfrm>
          <a:prstGeom prst="roundRect">
            <a:avLst>
              <a:gd fmla="val 16667" name="adj"/>
            </a:avLst>
          </a:prstGeom>
          <a:solidFill>
            <a:srgbClr val="E5E0F6"/>
          </a:solidFill>
          <a:ln>
            <a:noFill/>
          </a:ln>
        </p:spPr>
        <p:txBody>
          <a:bodyPr anchorCtr="0" anchor="ctr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Доступ к Постгресу после запуска возможен только через psql и </a:t>
            </a:r>
            <a:r>
              <a:rPr b="1" lang="ru-RU" sz="1400" u="none" cap="none" strike="noStrike">
                <a:solidFill>
                  <a:schemeClr val="accent6"/>
                </a:solidFill>
              </a:rPr>
              <a:t>Unix socket</a:t>
            </a:r>
            <a:endParaRPr b="1" sz="1400" u="none" cap="none" strike="noStrike">
              <a:solidFill>
                <a:schemeClr val="accent6"/>
              </a:solidFill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477" y="1459464"/>
            <a:ext cx="485372" cy="48537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 txBox="1"/>
          <p:nvPr/>
        </p:nvSpPr>
        <p:spPr>
          <a:xfrm>
            <a:off x="1725849" y="2440441"/>
            <a:ext cx="849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П</a:t>
            </a:r>
            <a:r>
              <a:rPr lang="ru-RU" sz="1600"/>
              <a:t>ароль от единственного пользователя СУБД </a:t>
            </a:r>
            <a:r>
              <a:rPr b="1" lang="ru-RU" sz="1600">
                <a:solidFill>
                  <a:schemeClr val="accent6"/>
                </a:solidFill>
              </a:rPr>
              <a:t>НЕ</a:t>
            </a:r>
            <a:r>
              <a:rPr lang="ru-RU" sz="1600"/>
              <a:t> будет запрашиваться при входе в Постгрес, вместо этого Постгрес спросил у ОС — авторизован ли такой пользователь в ОС.</a:t>
            </a:r>
            <a:endParaRPr sz="1600"/>
          </a:p>
        </p:txBody>
      </p:sp>
      <p:sp>
        <p:nvSpPr>
          <p:cNvPr id="375" name="Google Shape;375;p43"/>
          <p:cNvSpPr/>
          <p:nvPr/>
        </p:nvSpPr>
        <p:spPr>
          <a:xfrm>
            <a:off x="1725850" y="3447925"/>
            <a:ext cx="8820000" cy="1566000"/>
          </a:xfrm>
          <a:prstGeom prst="roundRect">
            <a:avLst>
              <a:gd fmla="val 10494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887249" y="3615181"/>
            <a:ext cx="849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В нашем случае суперпользователь БД также имеет имя </a:t>
            </a:r>
            <a:r>
              <a:rPr b="1" lang="ru-RU" sz="1600">
                <a:solidFill>
                  <a:schemeClr val="accent6"/>
                </a:solidFill>
              </a:rPr>
              <a:t>postgres</a:t>
            </a:r>
            <a:r>
              <a:rPr lang="ru-RU" sz="1600"/>
              <a:t> Если в Линукс перейти от пользователя </a:t>
            </a:r>
            <a:r>
              <a:rPr b="1" lang="ru-RU" sz="1600">
                <a:solidFill>
                  <a:schemeClr val="accent6"/>
                </a:solidFill>
              </a:rPr>
              <a:t>student</a:t>
            </a:r>
            <a:r>
              <a:rPr lang="ru-RU" sz="1600"/>
              <a:t> к пользователю </a:t>
            </a:r>
            <a:r>
              <a:rPr b="1" lang="ru-RU" sz="1600">
                <a:solidFill>
                  <a:schemeClr val="accent6"/>
                </a:solidFill>
              </a:rPr>
              <a:t>postgres</a:t>
            </a:r>
            <a:r>
              <a:rPr lang="ru-RU" sz="1600"/>
              <a:t>, повысив свои права до суперпользователя Линукс и дав команду переключиться на пользователя postgres, то при запуске утилиты psql Постгрес спросит у Линукса авторизован ли пользователь postgres и пустит внутрь СУБД без пароля. Иначе доступ не будет предоставлен.</a:t>
            </a:r>
            <a:endParaRPr sz="1600"/>
          </a:p>
        </p:txBody>
      </p:sp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1725849" y="142593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проверки подключения необходимо выполнить 3 шага:</a:t>
            </a:r>
            <a:endParaRPr/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ПОДКЛЮЧЕНИЕ К POSTGRESQL</a:t>
            </a:r>
            <a:endParaRPr/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1725850" y="2610829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sudo su postgres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2470200" y="1895230"/>
            <a:ext cx="432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Набрать в консоли команду для перехода под пользователя postgres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1725851" y="1895230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1725850" y="4042027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2470200" y="3449578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Зайти в утилиту </a:t>
            </a:r>
            <a:r>
              <a:rPr lang="ru-RU" sz="1600">
                <a:solidFill>
                  <a:schemeClr val="dk1"/>
                </a:solidFill>
              </a:rPr>
              <a:t>управления</a:t>
            </a:r>
            <a:r>
              <a:rPr lang="ru-RU" sz="1600">
                <a:solidFill>
                  <a:schemeClr val="dk1"/>
                </a:solidFill>
              </a:rPr>
              <a:t> СУБД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1725850" y="5473225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\conninfo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44"/>
          <p:cNvSpPr txBox="1"/>
          <p:nvPr/>
        </p:nvSpPr>
        <p:spPr>
          <a:xfrm>
            <a:off x="2470200" y="4880776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Посмотреть параметры подключения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1725851" y="4757626"/>
            <a:ext cx="484500" cy="4926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accent6"/>
                </a:solidFill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1725851" y="3326428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4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idx="1" type="body"/>
          </p:nvPr>
        </p:nvSpPr>
        <p:spPr>
          <a:xfrm>
            <a:off x="1725849" y="1855356"/>
            <a:ext cx="84972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Кроме подключения по </a:t>
            </a:r>
            <a:r>
              <a:rPr lang="ru-RU">
                <a:solidFill>
                  <a:schemeClr val="dk2"/>
                </a:solidFill>
              </a:rPr>
              <a:t>Unix Socket</a:t>
            </a:r>
            <a:r>
              <a:rPr lang="ru-RU">
                <a:solidFill>
                  <a:schemeClr val="dk1"/>
                </a:solidFill>
              </a:rPr>
              <a:t> стандартным подключением к СУБД является подключение по сети (протокол </a:t>
            </a:r>
            <a:r>
              <a:rPr lang="ru-RU">
                <a:solidFill>
                  <a:schemeClr val="dk2"/>
                </a:solidFill>
              </a:rPr>
              <a:t>TCP/IP</a:t>
            </a:r>
            <a:r>
              <a:rPr lang="ru-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того, чтобы зайти по сети, необходимо отредактировать два конфигурационных файла: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>
                <a:solidFill>
                  <a:schemeClr val="dk1"/>
                </a:solidFill>
              </a:rPr>
              <a:t>hba_file.conf — настройки встроенного в Постгрес</a:t>
            </a:r>
            <a:r>
              <a:rPr lang="ru-RU">
                <a:solidFill>
                  <a:schemeClr val="dk2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файрвола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>
                <a:solidFill>
                  <a:schemeClr val="dk1"/>
                </a:solidFill>
              </a:rPr>
              <a:t>postgresql.conf</a:t>
            </a:r>
            <a:r>
              <a:rPr lang="ru-RU">
                <a:solidFill>
                  <a:schemeClr val="dk2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— настройки Постгреса, в том числе подключений извне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Расположение этих файлов зависит от типа и варианта ОС. Посмотреть, где они расположены можно из утилиты psql: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show hba_file;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show config_file;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p45"/>
          <p:cNvSpPr txBox="1"/>
          <p:nvPr>
            <p:ph type="title"/>
          </p:nvPr>
        </p:nvSpPr>
        <p:spPr>
          <a:xfrm>
            <a:off x="1725850" y="502450"/>
            <a:ext cx="875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>
                <a:solidFill>
                  <a:srgbClr val="030124"/>
                </a:solidFill>
              </a:rPr>
              <a:t>ВАРИАНТЫ </a:t>
            </a:r>
            <a:r>
              <a:rPr lang="ru-RU">
                <a:solidFill>
                  <a:srgbClr val="030124"/>
                </a:solidFill>
              </a:rPr>
              <a:t>АУТЕНТИФИКАЦИИ</a:t>
            </a:r>
            <a:r>
              <a:rPr lang="ru-RU">
                <a:solidFill>
                  <a:srgbClr val="030124"/>
                </a:solidFill>
              </a:rPr>
              <a:t>.  ПОДКЛЮЧЕНИЕ ПО СЕТИ (ПРОТОКОЛ TCP/IP)</a:t>
            </a:r>
            <a:endParaRPr/>
          </a:p>
        </p:txBody>
      </p:sp>
      <p:sp>
        <p:nvSpPr>
          <p:cNvPr id="400" name="Google Shape;400;p45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1725849" y="5512795"/>
            <a:ext cx="644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Чтобы вставить в консоль скопированные команды, нужно нажать Ctrl+Shift+V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idx="1" type="body"/>
          </p:nvPr>
        </p:nvSpPr>
        <p:spPr>
          <a:xfrm>
            <a:off x="1725849" y="1350181"/>
            <a:ext cx="8497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В Убунту данные файлы расположены: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/etc/postgresql/14/main/pg_hba.conf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</a:rPr>
              <a:t>/etc/postgresql/14/main/postgresql.conf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>
                <a:solidFill>
                  <a:schemeClr val="dk1"/>
                </a:solidFill>
              </a:rPr>
              <a:t>Посмотрим на настройки файрвола, для этого выйдем из psql: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46"/>
          <p:cNvSpPr txBox="1"/>
          <p:nvPr>
            <p:ph type="title"/>
          </p:nvPr>
        </p:nvSpPr>
        <p:spPr>
          <a:xfrm>
            <a:off x="1725850" y="502450"/>
            <a:ext cx="875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>
                <a:solidFill>
                  <a:srgbClr val="030124"/>
                </a:solidFill>
              </a:rPr>
              <a:t>ВАРИАНТЫ АУТЕНТИФИКАЦИИ</a:t>
            </a:r>
            <a:endParaRPr>
              <a:solidFill>
                <a:srgbClr val="030124"/>
              </a:solidFill>
            </a:endParaRPr>
          </a:p>
        </p:txBody>
      </p:sp>
      <p:sp>
        <p:nvSpPr>
          <p:cNvPr id="408" name="Google Shape;408;p46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9" name="Google Shape;409;p46"/>
          <p:cNvSpPr/>
          <p:nvPr/>
        </p:nvSpPr>
        <p:spPr>
          <a:xfrm>
            <a:off x="1725850" y="3006486"/>
            <a:ext cx="77718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\q или exit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46"/>
          <p:cNvSpPr txBox="1"/>
          <p:nvPr>
            <p:ph idx="1" type="body"/>
          </p:nvPr>
        </p:nvSpPr>
        <p:spPr>
          <a:xfrm>
            <a:off x="1725849" y="3769991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>
                <a:solidFill>
                  <a:schemeClr val="dk1"/>
                </a:solidFill>
              </a:rPr>
              <a:t>Разница строки подключения при нахождении в Линукс и в psql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1725850" y="5050700"/>
            <a:ext cx="7771800" cy="717900"/>
          </a:xfrm>
          <a:prstGeom prst="roundRect">
            <a:avLst>
              <a:gd fmla="val 16667" name="adj"/>
            </a:avLst>
          </a:prstGeom>
          <a:solidFill>
            <a:srgbClr val="CEE6FF"/>
          </a:solidFill>
          <a:ln>
            <a:noFill/>
          </a:ln>
        </p:spPr>
        <p:txBody>
          <a:bodyPr anchorCtr="0" anchor="ctr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Команды Линукса в psql выполнятся не будут и наоборот</a:t>
            </a:r>
            <a:endParaRPr i="1"/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25" y="5217200"/>
            <a:ext cx="385661" cy="3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/>
          <p:nvPr/>
        </p:nvSpPr>
        <p:spPr>
          <a:xfrm>
            <a:off x="1725850" y="4287195"/>
            <a:ext cx="77718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postgres@postgres (Linux) VS postgres=# (psql - пользователь СУБД postgres, не Линукса)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idx="1" type="body"/>
          </p:nvPr>
        </p:nvSpPr>
        <p:spPr>
          <a:xfrm>
            <a:off x="1702638" y="1350175"/>
            <a:ext cx="77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Используем утилиту просмотра файлов </a:t>
            </a:r>
            <a:r>
              <a:rPr lang="ru-RU">
                <a:solidFill>
                  <a:schemeClr val="dk2"/>
                </a:solidFill>
              </a:rPr>
              <a:t>cat</a:t>
            </a:r>
            <a:r>
              <a:rPr lang="ru-RU">
                <a:solidFill>
                  <a:schemeClr val="dk1"/>
                </a:solidFill>
              </a:rPr>
              <a:t> под текущим пользователем Линукс postgres: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47"/>
          <p:cNvSpPr txBox="1"/>
          <p:nvPr>
            <p:ph type="title"/>
          </p:nvPr>
        </p:nvSpPr>
        <p:spPr>
          <a:xfrm>
            <a:off x="1725850" y="502450"/>
            <a:ext cx="875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>
                <a:solidFill>
                  <a:srgbClr val="030124"/>
                </a:solidFill>
              </a:rPr>
              <a:t>ВАРИАНТЫ АУТЕНТИФИКАЦИИ</a:t>
            </a:r>
            <a:endParaRPr>
              <a:solidFill>
                <a:srgbClr val="030124"/>
              </a:solidFill>
            </a:endParaRPr>
          </a:p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1" name="Google Shape;421;p47"/>
          <p:cNvSpPr/>
          <p:nvPr/>
        </p:nvSpPr>
        <p:spPr>
          <a:xfrm>
            <a:off x="1702638" y="2102640"/>
            <a:ext cx="77718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cat /etc/postgresql/14/main/pg_hba.conf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638" y="2855105"/>
            <a:ext cx="8786700" cy="1412700"/>
          </a:xfrm>
          <a:prstGeom prst="roundRect">
            <a:avLst>
              <a:gd fmla="val 6427" name="adj"/>
            </a:avLst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idx="1" type="body"/>
          </p:nvPr>
        </p:nvSpPr>
        <p:spPr>
          <a:xfrm>
            <a:off x="1702638" y="4856045"/>
            <a:ext cx="64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>
                <a:solidFill>
                  <a:schemeClr val="dk1"/>
                </a:solidFill>
              </a:rPr>
              <a:t>если комбинация Alt+Tab для переключения окон не выпускает нас из ВМ - необходимо сначала нажать кнопку правый Ctrl для освобождения удерживаемого фокуса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US_Template_Inno">
  <a:themeElements>
    <a:clrScheme name="asdsa">
      <a:dk1>
        <a:srgbClr val="030124"/>
      </a:dk1>
      <a:lt1>
        <a:srgbClr val="FFFFFF"/>
      </a:lt1>
      <a:dk2>
        <a:srgbClr val="0038FF"/>
      </a:dk2>
      <a:lt2>
        <a:srgbClr val="E1E1E1"/>
      </a:lt2>
      <a:accent1>
        <a:srgbClr val="0E38FF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2E1FA"/>
      </a:accent6>
      <a:hlink>
        <a:srgbClr val="0038FF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